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 id="262" r:id="rId5"/>
    <p:sldId id="261" r:id="rId6"/>
    <p:sldId id="260" r:id="rId7"/>
    <p:sldId id="257" r:id="rId8"/>
    <p:sldId id="258" r:id="rId9"/>
  </p:sldIdLst>
  <p:sldSz cx="9144000" cy="5143500" type="screen16x9"/>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863A82B9-1E55-4E56-97E4-25D9D479D6BE}" type="datetimeFigureOut">
              <a:rPr lang="es-CO" smtClean="0"/>
              <a:t>03/08/2011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93EDE62-AAC8-4FE0-8CBE-10B4C3B9D255}"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63A82B9-1E55-4E56-97E4-25D9D479D6BE}" type="datetimeFigureOut">
              <a:rPr lang="es-CO" smtClean="0"/>
              <a:t>03/08/2011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93EDE62-AAC8-4FE0-8CBE-10B4C3B9D255}"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63A82B9-1E55-4E56-97E4-25D9D479D6BE}" type="datetimeFigureOut">
              <a:rPr lang="es-CO" smtClean="0"/>
              <a:t>03/08/2011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93EDE62-AAC8-4FE0-8CBE-10B4C3B9D255}"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63A82B9-1E55-4E56-97E4-25D9D479D6BE}" type="datetimeFigureOut">
              <a:rPr lang="es-CO" smtClean="0"/>
              <a:t>03/08/2011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93EDE62-AAC8-4FE0-8CBE-10B4C3B9D255}"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63A82B9-1E55-4E56-97E4-25D9D479D6BE}" type="datetimeFigureOut">
              <a:rPr lang="es-CO" smtClean="0"/>
              <a:t>03/08/2011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93EDE62-AAC8-4FE0-8CBE-10B4C3B9D255}"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863A82B9-1E55-4E56-97E4-25D9D479D6BE}" type="datetimeFigureOut">
              <a:rPr lang="es-CO" smtClean="0"/>
              <a:t>03/08/2011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93EDE62-AAC8-4FE0-8CBE-10B4C3B9D255}"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863A82B9-1E55-4E56-97E4-25D9D479D6BE}" type="datetimeFigureOut">
              <a:rPr lang="es-CO" smtClean="0"/>
              <a:t>03/08/2011</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F93EDE62-AAC8-4FE0-8CBE-10B4C3B9D255}"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863A82B9-1E55-4E56-97E4-25D9D479D6BE}" type="datetimeFigureOut">
              <a:rPr lang="es-CO" smtClean="0"/>
              <a:t>03/08/2011</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F93EDE62-AAC8-4FE0-8CBE-10B4C3B9D255}"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63A82B9-1E55-4E56-97E4-25D9D479D6BE}" type="datetimeFigureOut">
              <a:rPr lang="es-CO" smtClean="0"/>
              <a:t>03/08/2011</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F93EDE62-AAC8-4FE0-8CBE-10B4C3B9D255}"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63A82B9-1E55-4E56-97E4-25D9D479D6BE}" type="datetimeFigureOut">
              <a:rPr lang="es-CO" smtClean="0"/>
              <a:t>03/08/2011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93EDE62-AAC8-4FE0-8CBE-10B4C3B9D255}"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63A82B9-1E55-4E56-97E4-25D9D479D6BE}" type="datetimeFigureOut">
              <a:rPr lang="es-CO" smtClean="0"/>
              <a:t>03/08/2011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93EDE62-AAC8-4FE0-8CBE-10B4C3B9D255}"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63A82B9-1E55-4E56-97E4-25D9D479D6BE}" type="datetimeFigureOut">
              <a:rPr lang="es-CO" smtClean="0"/>
              <a:t>03/08/2011</a:t>
            </a:fld>
            <a:endParaRPr lang="es-CO"/>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DE62-AAC8-4FE0-8CBE-10B4C3B9D255}"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google.com.co/url?source=imglanding&amp;ct=img&amp;q=http://www.advenmedios.cl/tienda/img/p/60-103-large.jpg&amp;sa=X&amp;ei=q7c5TouSMsf40gGRrezXAw&amp;ved=0CAUQ8wc&amp;usg=AFQjCNGFV29U8hTBCJTyfpyTHa8s7kneaw"/>
          <p:cNvPicPr>
            <a:picLocks noChangeAspect="1" noChangeArrowheads="1"/>
          </p:cNvPicPr>
          <p:nvPr/>
        </p:nvPicPr>
        <p:blipFill>
          <a:blip r:embed="rId2" cstate="print"/>
          <a:srcRect/>
          <a:stretch>
            <a:fillRect/>
          </a:stretch>
        </p:blipFill>
        <p:spPr bwMode="auto">
          <a:xfrm>
            <a:off x="323528" y="483518"/>
            <a:ext cx="2563813" cy="3787949"/>
          </a:xfrm>
          <a:prstGeom prst="rect">
            <a:avLst/>
          </a:prstGeom>
          <a:noFill/>
        </p:spPr>
      </p:pic>
      <p:sp>
        <p:nvSpPr>
          <p:cNvPr id="5" name="4 Rectángulo"/>
          <p:cNvSpPr/>
          <p:nvPr/>
        </p:nvSpPr>
        <p:spPr>
          <a:xfrm>
            <a:off x="3007635" y="1203598"/>
            <a:ext cx="6020687" cy="2585323"/>
          </a:xfrm>
          <a:prstGeom prst="rect">
            <a:avLst/>
          </a:prstGeom>
          <a:noFill/>
        </p:spPr>
        <p:txBody>
          <a:bodyPr wrap="none" lIns="91440" tIns="45720" rIns="91440" bIns="45720">
            <a:spAutoFit/>
          </a:bodyPr>
          <a:lstStyle/>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Meditación</a:t>
            </a:r>
          </a:p>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El Deseado de Todas</a:t>
            </a:r>
          </a:p>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Las Gentes</a:t>
            </a:r>
            <a:endParaRPr lang="es-E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ocuments\Adventista 7 Día\Diapositivas Power\jes\content\bin\images\large\3u.jpg"/>
          <p:cNvPicPr>
            <a:picLocks noChangeAspect="1" noChangeArrowheads="1"/>
          </p:cNvPicPr>
          <p:nvPr/>
        </p:nvPicPr>
        <p:blipFill>
          <a:blip r:embed="rId2" cstate="print"/>
          <a:srcRect/>
          <a:stretch>
            <a:fillRect/>
          </a:stretch>
        </p:blipFill>
        <p:spPr bwMode="auto">
          <a:xfrm>
            <a:off x="0" y="0"/>
            <a:ext cx="9144000" cy="5127625"/>
          </a:xfrm>
          <a:prstGeom prst="rect">
            <a:avLst/>
          </a:prstGeom>
          <a:noFill/>
        </p:spPr>
      </p:pic>
      <p:sp>
        <p:nvSpPr>
          <p:cNvPr id="3" name="2 Rectángulo"/>
          <p:cNvSpPr/>
          <p:nvPr/>
        </p:nvSpPr>
        <p:spPr>
          <a:xfrm>
            <a:off x="467544" y="419055"/>
            <a:ext cx="7200800" cy="3046988"/>
          </a:xfrm>
          <a:prstGeom prst="rect">
            <a:avLst/>
          </a:prstGeom>
        </p:spPr>
        <p:txBody>
          <a:bodyPr wrap="square">
            <a:spAutoFit/>
          </a:bodyPr>
          <a:lstStyle/>
          <a:p>
            <a:pPr algn="just"/>
            <a:r>
              <a:rPr lang="es-MX" sz="2400" spc="-150" dirty="0"/>
              <a:t>EL REY de gloria se rebajó a revestirse de humanidad. Tosco y </a:t>
            </a:r>
            <a:r>
              <a:rPr lang="es-MX" sz="2400" spc="-150" dirty="0" smtClean="0"/>
              <a:t>repelente fue </a:t>
            </a:r>
            <a:r>
              <a:rPr lang="es-MX" sz="2400" spc="-150" dirty="0"/>
              <a:t>el ambiente que le rodeó en la tierra. Su gloria se veló para que </a:t>
            </a:r>
            <a:r>
              <a:rPr lang="es-MX" sz="2400" spc="-150" dirty="0" smtClean="0"/>
              <a:t>la majestad </a:t>
            </a:r>
            <a:r>
              <a:rPr lang="es-MX" sz="2400" spc="-150" dirty="0"/>
              <a:t>de su persona no fuese objeto de atracción. Rehuyó </a:t>
            </a:r>
            <a:r>
              <a:rPr lang="es-MX" sz="2400" spc="-150" dirty="0" smtClean="0"/>
              <a:t>toda ostentación </a:t>
            </a:r>
            <a:r>
              <a:rPr lang="es-MX" sz="2400" spc="-150" dirty="0"/>
              <a:t>externa. Las riquezas, la honra mundanal y la </a:t>
            </a:r>
            <a:r>
              <a:rPr lang="es-MX" sz="2400" spc="-150" dirty="0" smtClean="0"/>
              <a:t>grandeza humana </a:t>
            </a:r>
            <a:r>
              <a:rPr lang="es-MX" sz="2400" spc="-150" dirty="0"/>
              <a:t>no pueden salvar a una sola alma de la muerte; Jesús se </a:t>
            </a:r>
            <a:r>
              <a:rPr lang="es-MX" sz="2400" spc="-150" dirty="0" smtClean="0"/>
              <a:t>propuso que </a:t>
            </a:r>
            <a:r>
              <a:rPr lang="es-MX" sz="2400" spc="-150" dirty="0"/>
              <a:t>ningún halago de índole terrenal atrajera a los hombres a su </a:t>
            </a:r>
            <a:r>
              <a:rPr lang="es-MX" sz="2400" spc="-150" dirty="0" smtClean="0"/>
              <a:t>lado. Únicamente </a:t>
            </a:r>
            <a:r>
              <a:rPr lang="es-MX" sz="2400" spc="-150" dirty="0"/>
              <a:t>la belleza de la verdad celestial debía atraer a quienes </a:t>
            </a:r>
            <a:r>
              <a:rPr lang="es-MX" sz="2400" spc="-150" dirty="0" smtClean="0"/>
              <a:t>le siguiesen</a:t>
            </a:r>
            <a:r>
              <a:rPr lang="es-MX" sz="2400" spc="-150" dirty="0"/>
              <a:t>. </a:t>
            </a:r>
            <a:r>
              <a:rPr lang="es-MX" sz="2400" spc="-150" dirty="0" smtClean="0"/>
              <a:t> </a:t>
            </a:r>
            <a:r>
              <a:rPr lang="es-MX" sz="2400" i="1" spc="-150" dirty="0" smtClean="0"/>
              <a:t>Pág. 29</a:t>
            </a:r>
            <a:endParaRPr lang="es-CO" sz="2400" spc="-150" dirty="0"/>
          </a:p>
        </p:txBody>
      </p:sp>
      <p:sp>
        <p:nvSpPr>
          <p:cNvPr id="4" name="3 Rectángulo"/>
          <p:cNvSpPr/>
          <p:nvPr/>
        </p:nvSpPr>
        <p:spPr>
          <a:xfrm>
            <a:off x="6664615" y="3723878"/>
            <a:ext cx="1507785" cy="461665"/>
          </a:xfrm>
          <a:prstGeom prst="rect">
            <a:avLst/>
          </a:prstGeom>
        </p:spPr>
        <p:txBody>
          <a:bodyPr wrap="none">
            <a:spAutoFit/>
          </a:bodyPr>
          <a:lstStyle/>
          <a:p>
            <a:r>
              <a:rPr lang="es-MX" sz="2400" spc="-150" dirty="0" smtClean="0"/>
              <a:t>Lucas 2:8-20</a:t>
            </a:r>
            <a:endParaRPr lang="es-CO"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ocuments\Adventista 7 Día\Diapositivas Power\jes\content\bin\images\large\elpastor12.jpg"/>
          <p:cNvPicPr>
            <a:picLocks noChangeAspect="1" noChangeArrowheads="1"/>
          </p:cNvPicPr>
          <p:nvPr/>
        </p:nvPicPr>
        <p:blipFill>
          <a:blip r:embed="rId2" cstate="print"/>
          <a:srcRect/>
          <a:stretch>
            <a:fillRect/>
          </a:stretch>
        </p:blipFill>
        <p:spPr bwMode="auto">
          <a:xfrm>
            <a:off x="0" y="-20538"/>
            <a:ext cx="9144000" cy="5164038"/>
          </a:xfrm>
          <a:prstGeom prst="rect">
            <a:avLst/>
          </a:prstGeom>
          <a:noFill/>
        </p:spPr>
      </p:pic>
      <p:sp>
        <p:nvSpPr>
          <p:cNvPr id="3" name="2 Rectángulo"/>
          <p:cNvSpPr/>
          <p:nvPr/>
        </p:nvSpPr>
        <p:spPr>
          <a:xfrm>
            <a:off x="2934072" y="1275606"/>
            <a:ext cx="6174432" cy="3416320"/>
          </a:xfrm>
          <a:prstGeom prst="rect">
            <a:avLst/>
          </a:prstGeom>
        </p:spPr>
        <p:txBody>
          <a:bodyPr wrap="square">
            <a:spAutoFit/>
          </a:bodyPr>
          <a:lstStyle/>
          <a:p>
            <a:pPr algn="just"/>
            <a:r>
              <a:rPr lang="es-MX" sz="2400" spc="-150" dirty="0"/>
              <a:t>El corazón del padre humano se conmueve por su hijo. Mientras mira </a:t>
            </a:r>
            <a:r>
              <a:rPr lang="es-MX" sz="2400" spc="-150" dirty="0" smtClean="0"/>
              <a:t>el semblante </a:t>
            </a:r>
            <a:r>
              <a:rPr lang="es-MX" sz="2400" spc="-150" dirty="0"/>
              <a:t>de su hijito, tiembla al pensar en los peligros de la vida</a:t>
            </a:r>
            <a:r>
              <a:rPr lang="es-MX" sz="2400" spc="-150" dirty="0" smtClean="0"/>
              <a:t>. Anhela </a:t>
            </a:r>
            <a:r>
              <a:rPr lang="es-MX" sz="2400" spc="-150" dirty="0"/>
              <a:t>escudarlo del poder de Satanás, evitarle las tentaciones y </a:t>
            </a:r>
            <a:r>
              <a:rPr lang="es-MX" sz="2400" spc="-150" dirty="0" smtClean="0"/>
              <a:t>los conflictos</a:t>
            </a:r>
            <a:r>
              <a:rPr lang="es-MX" sz="2400" spc="-150" dirty="0"/>
              <a:t>. Mas Dios entregó a su Hijo unigénito para que </a:t>
            </a:r>
            <a:r>
              <a:rPr lang="es-MX" sz="2400" spc="-150" dirty="0" smtClean="0"/>
              <a:t>hiciese frente a </a:t>
            </a:r>
            <a:r>
              <a:rPr lang="es-MX" sz="2400" spc="-150" dirty="0"/>
              <a:t>un conflicto más acerbo y a un riesgo más espantoso, a fin de que </a:t>
            </a:r>
            <a:r>
              <a:rPr lang="es-MX" sz="2400" spc="-150" dirty="0" smtClean="0"/>
              <a:t>la senda </a:t>
            </a:r>
            <a:r>
              <a:rPr lang="es-MX" sz="2400" spc="-150" dirty="0"/>
              <a:t>de la vida fuese asegurada para </a:t>
            </a:r>
            <a:r>
              <a:rPr lang="es-MX" sz="2400" spc="-150" dirty="0" smtClean="0"/>
              <a:t>nuestros pequeñuelos</a:t>
            </a:r>
            <a:r>
              <a:rPr lang="es-MX" sz="2400" spc="-150" dirty="0"/>
              <a:t>. "En </a:t>
            </a:r>
            <a:r>
              <a:rPr lang="es-MX" sz="2400" spc="-150" dirty="0" smtClean="0"/>
              <a:t>esto consiste </a:t>
            </a:r>
            <a:r>
              <a:rPr lang="es-MX" sz="2400" spc="-150" dirty="0"/>
              <a:t>el amor</a:t>
            </a:r>
            <a:r>
              <a:rPr lang="es-MX" sz="2400" spc="-150" dirty="0" smtClean="0"/>
              <a:t>.“ Maravillaos</a:t>
            </a:r>
            <a:r>
              <a:rPr lang="es-MX" sz="2400" spc="-150" dirty="0"/>
              <a:t>, oh cielos! ¡Asómbrate, oh tierra!</a:t>
            </a:r>
            <a:endParaRPr lang="es-CO" sz="2400" spc="-150" dirty="0"/>
          </a:p>
        </p:txBody>
      </p:sp>
      <p:sp>
        <p:nvSpPr>
          <p:cNvPr id="4" name="3 Rectángulo"/>
          <p:cNvSpPr/>
          <p:nvPr/>
        </p:nvSpPr>
        <p:spPr>
          <a:xfrm>
            <a:off x="7380312" y="4681835"/>
            <a:ext cx="1774845" cy="461665"/>
          </a:xfrm>
          <a:prstGeom prst="rect">
            <a:avLst/>
          </a:prstGeom>
        </p:spPr>
        <p:txBody>
          <a:bodyPr wrap="none">
            <a:spAutoFit/>
          </a:bodyPr>
          <a:lstStyle/>
          <a:p>
            <a:r>
              <a:rPr lang="es-MX" sz="2400" spc="-150" dirty="0" smtClean="0"/>
              <a:t>Miqueas 5: 2-4</a:t>
            </a:r>
            <a:endParaRPr lang="es-CO"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ocuments\Adventista 7 Día\Diapositivas Power\jes\content\bin\images\large\him17.jpg"/>
          <p:cNvPicPr>
            <a:picLocks noChangeAspect="1" noChangeArrowheads="1"/>
          </p:cNvPicPr>
          <p:nvPr/>
        </p:nvPicPr>
        <p:blipFill>
          <a:blip r:embed="rId2" cstate="print"/>
          <a:srcRect/>
          <a:stretch>
            <a:fillRect/>
          </a:stretch>
        </p:blipFill>
        <p:spPr bwMode="auto">
          <a:xfrm>
            <a:off x="0" y="15875"/>
            <a:ext cx="9144000" cy="5127625"/>
          </a:xfrm>
          <a:prstGeom prst="rect">
            <a:avLst/>
          </a:prstGeom>
          <a:noFill/>
        </p:spPr>
      </p:pic>
      <p:sp>
        <p:nvSpPr>
          <p:cNvPr id="3" name="2 Rectángulo"/>
          <p:cNvSpPr/>
          <p:nvPr/>
        </p:nvSpPr>
        <p:spPr>
          <a:xfrm>
            <a:off x="3851920" y="123478"/>
            <a:ext cx="5112568" cy="4154984"/>
          </a:xfrm>
          <a:prstGeom prst="rect">
            <a:avLst/>
          </a:prstGeom>
        </p:spPr>
        <p:txBody>
          <a:bodyPr wrap="square">
            <a:spAutoFit/>
          </a:bodyPr>
          <a:lstStyle/>
          <a:p>
            <a:pPr algn="just"/>
            <a:r>
              <a:rPr lang="es-MX" sz="2200" spc="-150" dirty="0"/>
              <a:t>En la estima del cielo, ¿qué constituye la grandeza? No lo que el mundo tiene por tal; ni la riqueza, la jerarquía, el linaje noble, o las dotes intelectuales, consideradas en sí mismas. Si la grandeza intelectual, fuera de cualquier consideración superior, es digna de honor, entonces debemos rendir homenaje a Satanás, cuyo poder intelectual no ha sido nunca igualado por hombre alguno. Pero si el don está pervertido para servir al yo, cuanto mayor sea, mayor maldición resulta. Lo que Dios aprecia es el valor moral. El amor y la pureza son los atributos que más estima. </a:t>
            </a:r>
            <a:endParaRPr lang="es-CO" sz="2200" spc="-150" dirty="0"/>
          </a:p>
        </p:txBody>
      </p:sp>
      <p:sp>
        <p:nvSpPr>
          <p:cNvPr id="4" name="3 Rectángulo"/>
          <p:cNvSpPr/>
          <p:nvPr/>
        </p:nvSpPr>
        <p:spPr>
          <a:xfrm>
            <a:off x="6588224" y="4371950"/>
            <a:ext cx="1779846" cy="461665"/>
          </a:xfrm>
          <a:prstGeom prst="rect">
            <a:avLst/>
          </a:prstGeom>
        </p:spPr>
        <p:txBody>
          <a:bodyPr wrap="none">
            <a:spAutoFit/>
          </a:bodyPr>
          <a:lstStyle/>
          <a:p>
            <a:r>
              <a:rPr lang="es-MX" sz="2400" spc="-150" dirty="0" smtClean="0"/>
              <a:t>Mateo 11:7-12</a:t>
            </a:r>
            <a:endParaRPr lang="es-CO"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ocuments\Adventista 7 Día\Diapositivas Power\jes\content\bin\images\large\tormenta8.jpg"/>
          <p:cNvPicPr>
            <a:picLocks noChangeAspect="1" noChangeArrowheads="1"/>
          </p:cNvPicPr>
          <p:nvPr/>
        </p:nvPicPr>
        <p:blipFill>
          <a:blip r:embed="rId2" cstate="print"/>
          <a:srcRect/>
          <a:stretch>
            <a:fillRect/>
          </a:stretch>
        </p:blipFill>
        <p:spPr bwMode="auto">
          <a:xfrm>
            <a:off x="0" y="4883"/>
            <a:ext cx="9144000" cy="5138617"/>
          </a:xfrm>
          <a:prstGeom prst="rect">
            <a:avLst/>
          </a:prstGeom>
          <a:noFill/>
        </p:spPr>
      </p:pic>
      <p:sp>
        <p:nvSpPr>
          <p:cNvPr id="3" name="2 Rectángulo"/>
          <p:cNvSpPr/>
          <p:nvPr/>
        </p:nvSpPr>
        <p:spPr>
          <a:xfrm>
            <a:off x="4716016" y="126375"/>
            <a:ext cx="4392488" cy="4893647"/>
          </a:xfrm>
          <a:prstGeom prst="rect">
            <a:avLst/>
          </a:prstGeom>
        </p:spPr>
        <p:txBody>
          <a:bodyPr wrap="square">
            <a:spAutoFit/>
          </a:bodyPr>
          <a:lstStyle/>
          <a:p>
            <a:pPr algn="just"/>
            <a:r>
              <a:rPr lang="es-MX" sz="2400" spc="-150" dirty="0">
                <a:solidFill>
                  <a:schemeClr val="bg1"/>
                </a:solidFill>
              </a:rPr>
              <a:t>Todo pensamiento impuro contamina el alma, menoscaba el sentido moral y tiende a obliterar las impresiones del Espíritu Santo. Empaña la visión espiritual, de manera que los hombres no puedan contemplar a Dios. El Señor puede perdonar al pecador arrepentido, y le perdona; pero aunque esté perdonada, el alma queda mancillada. Toda impureza de palabras o de pensamientos debe ser rehuida por aquel que quiera tener un claro discernimiento de la verdad espiritual. </a:t>
            </a:r>
            <a:endParaRPr lang="es-CO" sz="2400" spc="-150" dirty="0">
              <a:solidFill>
                <a:schemeClr val="bg1"/>
              </a:solidFill>
            </a:endParaRPr>
          </a:p>
        </p:txBody>
      </p:sp>
      <p:sp>
        <p:nvSpPr>
          <p:cNvPr id="4" name="3 Rectángulo"/>
          <p:cNvSpPr/>
          <p:nvPr/>
        </p:nvSpPr>
        <p:spPr>
          <a:xfrm>
            <a:off x="0" y="4640818"/>
            <a:ext cx="2195736" cy="523220"/>
          </a:xfrm>
          <a:prstGeom prst="rect">
            <a:avLst/>
          </a:prstGeom>
        </p:spPr>
        <p:txBody>
          <a:bodyPr wrap="square">
            <a:spAutoFit/>
          </a:bodyPr>
          <a:lstStyle/>
          <a:p>
            <a:r>
              <a:rPr lang="es-MX" sz="2800" spc="-150" dirty="0" smtClean="0">
                <a:solidFill>
                  <a:schemeClr val="bg1"/>
                </a:solidFill>
              </a:rPr>
              <a:t>Salmo 119:165</a:t>
            </a:r>
            <a:endParaRPr lang="es-CO" sz="28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ocuments\Adventista 7 Día\Diapositivas Power\suf\content\bin\images\large\Imagen24.jpg"/>
          <p:cNvPicPr>
            <a:picLocks noChangeAspect="1" noChangeArrowheads="1"/>
          </p:cNvPicPr>
          <p:nvPr/>
        </p:nvPicPr>
        <p:blipFill>
          <a:blip r:embed="rId2" cstate="print"/>
          <a:srcRect/>
          <a:stretch>
            <a:fillRect/>
          </a:stretch>
        </p:blipFill>
        <p:spPr bwMode="auto">
          <a:xfrm>
            <a:off x="0" y="0"/>
            <a:ext cx="9144000" cy="5153026"/>
          </a:xfrm>
          <a:prstGeom prst="rect">
            <a:avLst/>
          </a:prstGeom>
          <a:noFill/>
        </p:spPr>
      </p:pic>
      <p:sp>
        <p:nvSpPr>
          <p:cNvPr id="3" name="2 Rectángulo"/>
          <p:cNvSpPr/>
          <p:nvPr/>
        </p:nvSpPr>
        <p:spPr>
          <a:xfrm>
            <a:off x="611560" y="448092"/>
            <a:ext cx="4572000" cy="4247317"/>
          </a:xfrm>
          <a:prstGeom prst="rect">
            <a:avLst/>
          </a:prstGeom>
        </p:spPr>
        <p:txBody>
          <a:bodyPr>
            <a:spAutoFit/>
          </a:bodyPr>
          <a:lstStyle/>
          <a:p>
            <a:pPr algn="just"/>
            <a:r>
              <a:rPr lang="es-MX" dirty="0">
                <a:solidFill>
                  <a:schemeClr val="bg1"/>
                </a:solidFill>
              </a:rPr>
              <a:t>No es Dios quien ciega los ojos de los hombres y endurece su corazón. El les manda luz para corregir sus errores, y conducirlos por sendas seguras; es por el rechazamiento de esta luz como los ojos se ciegan y el corazón se endurece. Con frecuencia, esto se realiza gradual y casi imperceptiblemente. Viene luz al alma por la Palabra de Dios, por sus siervos, o por la intervención directa de su Espíritu; pero cuando un rayo de luz es despreciado, se produce un embotamiento parcial de las percepciones espirituales, y se discierne menos claramente la segunda revelación de la luz. Así aumentan las tinieblas, hasta que anochece en el alma.</a:t>
            </a:r>
            <a:endParaRPr lang="es-CO" dirty="0">
              <a:solidFill>
                <a:schemeClr val="bg1"/>
              </a:solidFill>
            </a:endParaRPr>
          </a:p>
        </p:txBody>
      </p:sp>
      <p:sp>
        <p:nvSpPr>
          <p:cNvPr id="4" name="3 Rectángulo"/>
          <p:cNvSpPr/>
          <p:nvPr/>
        </p:nvSpPr>
        <p:spPr>
          <a:xfrm>
            <a:off x="7192402" y="4630365"/>
            <a:ext cx="1916102" cy="461665"/>
          </a:xfrm>
          <a:prstGeom prst="rect">
            <a:avLst/>
          </a:prstGeom>
        </p:spPr>
        <p:txBody>
          <a:bodyPr wrap="none">
            <a:spAutoFit/>
          </a:bodyPr>
          <a:lstStyle/>
          <a:p>
            <a:r>
              <a:rPr lang="es-MX" sz="2400" spc="-150" dirty="0" smtClean="0">
                <a:solidFill>
                  <a:schemeClr val="bg1"/>
                </a:solidFill>
              </a:rPr>
              <a:t>Mateo 12:43-45</a:t>
            </a:r>
            <a:endParaRPr lang="es-CO"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ocuments\Adventista 7 Día\Diapositivas Power\suf\content\bin\images\large\Imagen28.jpg"/>
          <p:cNvPicPr>
            <a:picLocks noChangeAspect="1" noChangeArrowheads="1"/>
          </p:cNvPicPr>
          <p:nvPr/>
        </p:nvPicPr>
        <p:blipFill>
          <a:blip r:embed="rId2" cstate="print"/>
          <a:srcRect/>
          <a:stretch>
            <a:fillRect/>
          </a:stretch>
        </p:blipFill>
        <p:spPr bwMode="auto">
          <a:xfrm>
            <a:off x="0" y="984"/>
            <a:ext cx="9144000" cy="5153026"/>
          </a:xfrm>
          <a:prstGeom prst="rect">
            <a:avLst/>
          </a:prstGeom>
          <a:noFill/>
        </p:spPr>
      </p:pic>
      <p:sp>
        <p:nvSpPr>
          <p:cNvPr id="3" name="2 Rectángulo"/>
          <p:cNvSpPr/>
          <p:nvPr/>
        </p:nvSpPr>
        <p:spPr>
          <a:xfrm>
            <a:off x="179512" y="1419622"/>
            <a:ext cx="8712968" cy="3170099"/>
          </a:xfrm>
          <a:prstGeom prst="rect">
            <a:avLst/>
          </a:prstGeom>
        </p:spPr>
        <p:txBody>
          <a:bodyPr wrap="square">
            <a:spAutoFit/>
          </a:bodyPr>
          <a:lstStyle/>
          <a:p>
            <a:pPr algn="just"/>
            <a:r>
              <a:rPr lang="es-MX" sz="2000" spc="-150" dirty="0">
                <a:solidFill>
                  <a:schemeClr val="bg1"/>
                </a:solidFill>
              </a:rPr>
              <a:t>Los que desobedecen los mandamientos de Dios, y enseñan a otros a hacerlo, son condenados por Cristo. La vida de obediencia del Salvador sostuvo los derechos de la ley; probó que la ley puede ser guardada en la humanidad, y reveló la excelencia del carácter que la obediencia desarrollaría. Todos los que obedecen como él obedeció, declaran igualmente que el mandamiento de la ley "es santo, y justo, y bueno.' </a:t>
            </a:r>
            <a:r>
              <a:rPr lang="es-MX" sz="2000" spc="-150" dirty="0" smtClean="0">
                <a:solidFill>
                  <a:schemeClr val="bg1"/>
                </a:solidFill>
              </a:rPr>
              <a:t>Por </a:t>
            </a:r>
            <a:r>
              <a:rPr lang="es-MX" sz="2000" spc="-150" dirty="0">
                <a:solidFill>
                  <a:schemeClr val="bg1"/>
                </a:solidFill>
              </a:rPr>
              <a:t>otro lado, todos los que violan los mandamientos de Dios, sostienen el aserto de Satanás de que la ley es injusta y no puede ser obedecida. Así secundan los engaños del gran adversario y deshonran a Dios. Son hijos del maligno, que fue el primer rebelde contra la ley de Dios. Admitirlos en el cielo sería volver a introducir elementos de discordia y rebelión, y hacer peligrar el bienestar del universo. Ningún hombre que desprecia voluntariamente un principio de la ley entrará en el reino de los cielos</a:t>
            </a:r>
            <a:r>
              <a:rPr lang="es-MX" sz="2000" spc="-150" dirty="0" smtClean="0">
                <a:solidFill>
                  <a:schemeClr val="bg1"/>
                </a:solidFill>
              </a:rPr>
              <a:t>.</a:t>
            </a:r>
            <a:endParaRPr lang="es-CO" sz="2000" spc="-150" dirty="0">
              <a:solidFill>
                <a:schemeClr val="bg1"/>
              </a:solidFill>
            </a:endParaRPr>
          </a:p>
        </p:txBody>
      </p:sp>
      <p:sp>
        <p:nvSpPr>
          <p:cNvPr id="4" name="3 Rectángulo"/>
          <p:cNvSpPr/>
          <p:nvPr/>
        </p:nvSpPr>
        <p:spPr>
          <a:xfrm>
            <a:off x="7192402" y="4630365"/>
            <a:ext cx="1534394" cy="461665"/>
          </a:xfrm>
          <a:prstGeom prst="rect">
            <a:avLst/>
          </a:prstGeom>
        </p:spPr>
        <p:txBody>
          <a:bodyPr wrap="none">
            <a:spAutoFit/>
          </a:bodyPr>
          <a:lstStyle/>
          <a:p>
            <a:r>
              <a:rPr lang="es-MX" sz="2400" spc="-150" dirty="0" smtClean="0">
                <a:solidFill>
                  <a:schemeClr val="bg1"/>
                </a:solidFill>
              </a:rPr>
              <a:t>Isaías 51: 6-8</a:t>
            </a:r>
            <a:endParaRPr lang="es-CO"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ocuments\Adventista 7 Día\Diapositivas Power\sal\content\bin\images\large\Imagen1as.jpg"/>
          <p:cNvPicPr>
            <a:picLocks noChangeAspect="1" noChangeArrowheads="1"/>
          </p:cNvPicPr>
          <p:nvPr/>
        </p:nvPicPr>
        <p:blipFill>
          <a:blip r:embed="rId2" cstate="print"/>
          <a:srcRect/>
          <a:stretch>
            <a:fillRect/>
          </a:stretch>
        </p:blipFill>
        <p:spPr bwMode="auto">
          <a:xfrm>
            <a:off x="0" y="-9526"/>
            <a:ext cx="9144000" cy="5153026"/>
          </a:xfrm>
          <a:prstGeom prst="rect">
            <a:avLst/>
          </a:prstGeom>
          <a:noFill/>
        </p:spPr>
      </p:pic>
      <p:sp>
        <p:nvSpPr>
          <p:cNvPr id="6147" name="Rectangle 3"/>
          <p:cNvSpPr>
            <a:spLocks noChangeArrowheads="1"/>
          </p:cNvSpPr>
          <p:nvPr/>
        </p:nvSpPr>
        <p:spPr bwMode="auto">
          <a:xfrm>
            <a:off x="0" y="-119266"/>
            <a:ext cx="5436096"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b="0" i="0" u="none" strike="noStrike" cap="none" spc="-150" normalizeH="0" baseline="0" dirty="0" smtClean="0">
                <a:ln>
                  <a:noFill/>
                </a:ln>
                <a:solidFill>
                  <a:schemeClr val="bg1"/>
                </a:solidFill>
                <a:effectLst/>
                <a:latin typeface="Arial" pitchFamily="34" charset="0"/>
                <a:ea typeface="Times New Roman" pitchFamily="18" charset="0"/>
                <a:cs typeface="Arial" pitchFamily="34" charset="0"/>
              </a:rPr>
              <a:t>El día está llegando a su fin. Casi ha terminado el tiempo de misericordia y privilegios. Se están reuniendo las nubes de venganza. Los que han rechazado la gracia de Dios, están por ser envueltos en una ruina súbita e irreparable.</a:t>
            </a:r>
            <a:endParaRPr kumimoji="0" lang="es-CO" b="0" i="0" u="none" strike="noStrike" cap="none" spc="-150"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b="0" i="0" u="none" strike="noStrike" cap="none" spc="-150" normalizeH="0" baseline="0" dirty="0" smtClean="0">
                <a:ln>
                  <a:noFill/>
                </a:ln>
                <a:solidFill>
                  <a:schemeClr val="bg1"/>
                </a:solidFill>
                <a:effectLst/>
                <a:latin typeface="Arial" pitchFamily="34" charset="0"/>
                <a:ea typeface="Times New Roman" pitchFamily="18" charset="0"/>
                <a:cs typeface="Arial" pitchFamily="34" charset="0"/>
              </a:rPr>
              <a:t>¿Dónde se ha de encontrar la iglesia en esta crisis? ¿Están cumpliendo sus miembros con las demandas de Dios? ¿Están cumpliendo la comisión divina y presentando el carácter de Dios al mundo? ¿Están llamando con insistencia la atención de sus prójimos al último misericordioso mensaje de amonestación?</a:t>
            </a:r>
            <a:endParaRPr kumimoji="0" lang="es-CO" b="0" i="0" u="none" strike="noStrike" cap="none" spc="-150"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b="0" i="0" u="none" strike="noStrike" cap="none" spc="-150" normalizeH="0" baseline="0" dirty="0" smtClean="0">
                <a:ln>
                  <a:noFill/>
                </a:ln>
                <a:solidFill>
                  <a:schemeClr val="bg1"/>
                </a:solidFill>
                <a:effectLst/>
                <a:latin typeface="Arial" pitchFamily="34" charset="0"/>
                <a:ea typeface="Times New Roman" pitchFamily="18" charset="0"/>
                <a:cs typeface="Arial" pitchFamily="34" charset="0"/>
              </a:rPr>
              <a:t>Los hombres están en peligro. ¡Pero cuán pocos de los profesos seguidores de Cristo sienten anhelo por esas almas! El destino de un mundo se halla en juego en la balanza; pero esto apenas si conmueve a los que pretenden creer las verdades más abarcantes que jamás hayan sido dadas a los mortales. Hay falta de aquel amor que indujo a Cristo a abandonar su hogar celestial y tomar la naturaleza humana a fin de que la humanidad pudiera tocar a la humanidad, y llevarla a la divinidad. </a:t>
            </a:r>
            <a:endParaRPr kumimoji="0" lang="es-ES_tradnl" b="0" i="0" u="none" strike="noStrike" cap="none" spc="-150" normalizeH="0" baseline="0" dirty="0" smtClean="0">
              <a:ln>
                <a:noFill/>
              </a:ln>
              <a:solidFill>
                <a:schemeClr val="bg1"/>
              </a:solidFill>
              <a:effectLst/>
              <a:latin typeface="Arial" pitchFamily="34" charset="0"/>
              <a:cs typeface="Arial" pitchFamily="34" charset="0"/>
            </a:endParaRPr>
          </a:p>
        </p:txBody>
      </p:sp>
      <p:sp>
        <p:nvSpPr>
          <p:cNvPr id="4" name="3 Rectángulo"/>
          <p:cNvSpPr/>
          <p:nvPr/>
        </p:nvSpPr>
        <p:spPr>
          <a:xfrm>
            <a:off x="6228184" y="4515966"/>
            <a:ext cx="1644040" cy="461665"/>
          </a:xfrm>
          <a:prstGeom prst="rect">
            <a:avLst/>
          </a:prstGeom>
        </p:spPr>
        <p:txBody>
          <a:bodyPr wrap="none">
            <a:spAutoFit/>
          </a:bodyPr>
          <a:lstStyle/>
          <a:p>
            <a:r>
              <a:rPr lang="es-MX" sz="2400" spc="-150" dirty="0" smtClean="0"/>
              <a:t>Lucas 17:7-10</a:t>
            </a:r>
            <a:endParaRPr lang="es-CO"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924</Words>
  <Application>Microsoft Office PowerPoint</Application>
  <PresentationFormat>Presentación en pantalla (16:9)</PresentationFormat>
  <Paragraphs>19</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Diapositiva 1</vt:lpstr>
      <vt:lpstr>Diapositiva 2</vt:lpstr>
      <vt:lpstr>Diapositiva 3</vt:lpstr>
      <vt:lpstr>Diapositiva 4</vt:lpstr>
      <vt:lpstr>Diapositiva 5</vt:lpstr>
      <vt:lpstr>Diapositiva 6</vt:lpstr>
      <vt:lpstr>Diapositiva 7</vt:lpstr>
      <vt:lpstr>Diapositiva 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hp</dc:creator>
  <cp:lastModifiedBy>hp</cp:lastModifiedBy>
  <cp:revision>13</cp:revision>
  <dcterms:created xsi:type="dcterms:W3CDTF">2011-08-03T21:07:13Z</dcterms:created>
  <dcterms:modified xsi:type="dcterms:W3CDTF">2011-08-03T23:00:27Z</dcterms:modified>
</cp:coreProperties>
</file>